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71" r:id="rId5"/>
    <p:sldId id="264" r:id="rId6"/>
    <p:sldId id="265" r:id="rId7"/>
    <p:sldId id="259" r:id="rId8"/>
    <p:sldId id="260" r:id="rId9"/>
    <p:sldId id="262" r:id="rId10"/>
    <p:sldId id="261" r:id="rId11"/>
    <p:sldId id="272" r:id="rId12"/>
    <p:sldId id="263" r:id="rId13"/>
    <p:sldId id="273" r:id="rId14"/>
    <p:sldId id="266" r:id="rId15"/>
    <p:sldId id="279" r:id="rId16"/>
    <p:sldId id="274" r:id="rId17"/>
    <p:sldId id="275" r:id="rId18"/>
    <p:sldId id="276" r:id="rId19"/>
    <p:sldId id="277" r:id="rId20"/>
    <p:sldId id="278" r:id="rId21"/>
    <p:sldId id="269" r:id="rId22"/>
    <p:sldId id="270" r:id="rId23"/>
    <p:sldId id="267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68"/>
    <p:restoredTop sz="91225"/>
  </p:normalViewPr>
  <p:slideViewPr>
    <p:cSldViewPr snapToGrid="0" snapToObjects="1">
      <p:cViewPr varScale="1">
        <p:scale>
          <a:sx n="104" d="100"/>
          <a:sy n="104" d="100"/>
        </p:scale>
        <p:origin x="12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FD095-6ABC-C845-8A20-3578522658D7}" type="datetimeFigureOut">
              <a:rPr lang="en-US" smtClean="0"/>
              <a:t>12/5/21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CE155-72B0-C548-B117-9C395409F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31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CE155-72B0-C548-B117-9C395409F4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92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93404-EC38-DA4D-A78E-BDFC065D9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897EA6-F127-6743-A70A-30D374F06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0179A-00F3-304D-A486-10B9B26F4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AF7A-EF5D-1E4A-A9CF-A88ED0ECDE83}" type="datetimeFigureOut">
              <a:rPr lang="en-US" smtClean="0"/>
              <a:t>12/5/21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A66AC-AA01-3543-9C9B-6E1EA93B1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317FB-74F9-6D47-B4EE-1CB296AFF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6BB6-2025-CC4F-A026-EF50D8B5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71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D4EB6-2E89-9D4B-BC83-684CF014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E0D28B-1498-DA4D-B878-C397DB58A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F5756-A3A2-A34F-8C9E-C679773B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AF7A-EF5D-1E4A-A9CF-A88ED0ECDE83}" type="datetimeFigureOut">
              <a:rPr lang="en-US" smtClean="0"/>
              <a:t>12/5/21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55E20-634E-A949-A61A-85759FF52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8D6FE-85A8-A24A-85DE-FE1484EED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6BB6-2025-CC4F-A026-EF50D8B5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72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D70E5C-A340-724B-B52E-23E3298C7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F35319-6B4B-EC4A-89D2-DDC5444DB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BA883-28DC-E741-BFB7-99A26BA99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AF7A-EF5D-1E4A-A9CF-A88ED0ECDE83}" type="datetimeFigureOut">
              <a:rPr lang="en-US" smtClean="0"/>
              <a:t>12/5/21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5DFCB-842E-B44E-9024-16BE13A28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78382-D53D-CC4B-8512-0A2055858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6BB6-2025-CC4F-A026-EF50D8B5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6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68E1-2872-7E4D-AEAA-DAA3D60E9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C5847-47A7-ED44-BAC6-208CD2247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3C575-5A89-4546-B81A-8C98BFA0A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AF7A-EF5D-1E4A-A9CF-A88ED0ECDE83}" type="datetimeFigureOut">
              <a:rPr lang="en-US" smtClean="0"/>
              <a:t>12/5/21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51AAA-E2D3-594D-9D4E-71EB9ECDE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05BFC-F516-AB48-B95B-770BB587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6BB6-2025-CC4F-A026-EF50D8B5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00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0CF73-8D9E-A84B-8024-5DC76651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958A0-D37F-8A44-BC54-625EA49F6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8CE38-C06B-734A-AD50-774DC652C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AF7A-EF5D-1E4A-A9CF-A88ED0ECDE83}" type="datetimeFigureOut">
              <a:rPr lang="en-US" smtClean="0"/>
              <a:t>12/5/21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051CA-BA7C-0B48-8F23-B2EB729C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E114-E49C-D846-A00F-5B3FAB4B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6BB6-2025-CC4F-A026-EF50D8B5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29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CF86A-8FD4-BE4F-BDC7-6106089F3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1F12-C42F-2246-829E-B68BB39D4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387132-5D6E-9045-89B6-4175487A1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834C1-FF0D-F146-AB79-9D497937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AF7A-EF5D-1E4A-A9CF-A88ED0ECDE83}" type="datetimeFigureOut">
              <a:rPr lang="en-US" smtClean="0"/>
              <a:t>12/5/21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847C2-D278-124B-BD4A-43C98387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5927D-4B83-E745-B969-FDF955546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6BB6-2025-CC4F-A026-EF50D8B5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40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806A8-8F08-7A4E-BDCC-9C181B54D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024C0-81A0-BD4C-A446-50E147C5E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629EF-DB27-8A43-9859-EDC5199D1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1328C-797A-D041-914D-F9542C0B2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B0253A-F510-9F40-BCF9-99DC482431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728C2D-B99C-6745-84AE-C79D1CF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AF7A-EF5D-1E4A-A9CF-A88ED0ECDE83}" type="datetimeFigureOut">
              <a:rPr lang="en-US" smtClean="0"/>
              <a:t>12/5/21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B1376C-00F6-344B-93CE-72407F11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FBF0EE-D3BE-C643-8FB2-DC0E14DC5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6BB6-2025-CC4F-A026-EF50D8B5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7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ED9D9-7AD7-8A42-9344-A33557962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5D4B42-1A13-C64B-A3CA-62F22C22F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AF7A-EF5D-1E4A-A9CF-A88ED0ECDE83}" type="datetimeFigureOut">
              <a:rPr lang="en-US" smtClean="0"/>
              <a:t>12/5/21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B2B80-3113-0B41-AB49-D5ED31547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BCDE9-71A4-9747-8482-B97A9724E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6BB6-2025-CC4F-A026-EF50D8B5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29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5EAE9C-68F3-1A4C-9208-56A8F08CD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AF7A-EF5D-1E4A-A9CF-A88ED0ECDE83}" type="datetimeFigureOut">
              <a:rPr lang="en-US" smtClean="0"/>
              <a:t>12/5/21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2F4D28-39AD-C24A-A578-A7F1B0963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47B23-D459-6546-B748-1433B3303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6BB6-2025-CC4F-A026-EF50D8B5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79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DACD9-471B-CC41-9BC9-077C97AA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B2A01-0D10-9E4E-BCBB-64453D29B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C594B-96A0-B449-83C1-E94B8321A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82653-2B2A-B740-A9EB-34C366E4E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AF7A-EF5D-1E4A-A9CF-A88ED0ECDE83}" type="datetimeFigureOut">
              <a:rPr lang="en-US" smtClean="0"/>
              <a:t>12/5/21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E787E-B809-714C-9F08-E6FC933F1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F370C-0B99-274F-99A9-A6D7271A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6BB6-2025-CC4F-A026-EF50D8B5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3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3E20E-B4DD-F040-9EB9-A199163BA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367850-F3B7-5B4E-98CC-96E2D68B13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F7B55-4B2D-C240-A911-B54574AC0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C5974-4504-EE4F-99EF-340E7C6D9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AF7A-EF5D-1E4A-A9CF-A88ED0ECDE83}" type="datetimeFigureOut">
              <a:rPr lang="en-US" smtClean="0"/>
              <a:t>12/5/21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631DD-01FD-6842-8634-5D7B75D86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D45BB-284F-4D4C-B2D5-AA869533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6BB6-2025-CC4F-A026-EF50D8B5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45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43537C-BB57-6240-BEDE-CF46EEE91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D4E69-BAF2-EE4C-A4BF-9B328205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A51A3-7805-0C41-BE31-13AA1CDC9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Light" panose="020B0403020202020204" pitchFamily="34" charset="0"/>
              </a:defRPr>
            </a:lvl1pPr>
          </a:lstStyle>
          <a:p>
            <a:fld id="{2AE7AF7A-EF5D-1E4A-A9CF-A88ED0ECDE83}" type="datetimeFigureOut">
              <a:rPr lang="en-US" smtClean="0"/>
              <a:pPr/>
              <a:t>12/5/21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A7DDB-76BF-9645-A6CD-997B0A74E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A8FA4-19F7-9946-BE7A-E4F46E3B1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Light" panose="020B0403020202020204" pitchFamily="34" charset="0"/>
              </a:defRPr>
            </a:lvl1pPr>
          </a:lstStyle>
          <a:p>
            <a:fld id="{BAD96BB6-2025-CC4F-A026-EF50D8B565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89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Light" panose="020B04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gmdb.usgs.gov/ngmdb/ngmdb_home.html" TargetMode="External"/><Relationship Id="rId2" Type="http://schemas.openxmlformats.org/officeDocument/2006/relationships/hyperlink" Target="https://blm-egis.maps.arcgis.com/home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rcgis.com/apps/webappviewer/index.html?id=f178c6d7581e4d45ad7ce68c52a1863e&amp;extent=-13566137.4024,3978636.0984,-13090699.0864,4278574.9974,102100" TargetMode="External"/><Relationship Id="rId5" Type="http://schemas.openxmlformats.org/officeDocument/2006/relationships/hyperlink" Target="https://owlsheadgps.com/owlshead/index.php/mobile-app" TargetMode="External"/><Relationship Id="rId4" Type="http://schemas.openxmlformats.org/officeDocument/2006/relationships/hyperlink" Target="https://ngmdb.usgs.gov/topoview/viewer/#4/40.01/-99.9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blm-egis.maps.arcgis.com/home/index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ngmdb.usgs.gov/topoview/viewer/#4/40.01/-99.9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base.gov/catalog/item/56ddf1e1e4b015c306fb22fa" TargetMode="External"/><Relationship Id="rId2" Type="http://schemas.openxmlformats.org/officeDocument/2006/relationships/hyperlink" Target="https://www.nature.com/articles/s41561-021-00861-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29/2020AV000359" TargetMode="External"/><Relationship Id="rId5" Type="http://schemas.openxmlformats.org/officeDocument/2006/relationships/hyperlink" Target="https://doi.org/10.3847/25c2cfeb.0de1af1a" TargetMode="External"/><Relationship Id="rId4" Type="http://schemas.openxmlformats.org/officeDocument/2006/relationships/hyperlink" Target="https://seagrant.soest.hawaii.edu/kulana-noii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sky, valley, canyon&#10;&#10;Description automatically generated">
            <a:extLst>
              <a:ext uri="{FF2B5EF4-FFF2-40B4-BE49-F238E27FC236}">
                <a16:creationId xmlns:a16="http://schemas.microsoft.com/office/drawing/2014/main" id="{44C1E48B-1E58-F843-B7C2-00851C3A99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B49F5-C29C-1E47-8D63-977464133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970" y="734056"/>
            <a:ext cx="10336060" cy="2900518"/>
          </a:xfrm>
        </p:spPr>
        <p:txBody>
          <a:bodyPr>
            <a:normAutofit/>
          </a:bodyPr>
          <a:lstStyle/>
          <a:p>
            <a:r>
              <a:rPr lang="en-US" sz="5100" dirty="0">
                <a:solidFill>
                  <a:srgbClr val="FFFFFF"/>
                </a:solidFill>
                <a:latin typeface="Helvetica Light" panose="020B0403020202020204" pitchFamily="34" charset="0"/>
              </a:rPr>
              <a:t>Practical advice on permitting and ethics for geological </a:t>
            </a:r>
            <a:r>
              <a:rPr lang="en-US" sz="5100" dirty="0">
                <a:solidFill>
                  <a:srgbClr val="FFFFFF"/>
                </a:solidFill>
              </a:rPr>
              <a:t>s</a:t>
            </a:r>
            <a:r>
              <a:rPr lang="en-US" sz="5100" dirty="0">
                <a:solidFill>
                  <a:srgbClr val="FFFFFF"/>
                </a:solidFill>
                <a:latin typeface="Helvetica Light" panose="020B0403020202020204" pitchFamily="34" charset="0"/>
              </a:rPr>
              <a:t>ampling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B07413-3D5B-1E47-89C2-FF1CE3EE9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 Light" panose="020B0403020202020204" pitchFamily="34" charset="0"/>
              </a:rPr>
              <a:t>12/6/2021</a:t>
            </a:r>
          </a:p>
          <a:p>
            <a:r>
              <a:rPr lang="en-US" dirty="0">
                <a:solidFill>
                  <a:srgbClr val="FFFFFF"/>
                </a:solidFill>
                <a:latin typeface="Helvetica Light" panose="020B0403020202020204" pitchFamily="34" charset="0"/>
              </a:rPr>
              <a:t>GPS Division — Caltech</a:t>
            </a:r>
          </a:p>
          <a:p>
            <a:endParaRPr lang="en-US" dirty="0">
              <a:solidFill>
                <a:srgbClr val="FFFFFF"/>
              </a:solidFill>
              <a:latin typeface="Helvetica Light" panose="020B040302020202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</a:rPr>
              <a:t>Juliet Ryan-Davis &amp; Joann Stock </a:t>
            </a:r>
            <a:endParaRPr lang="en-US" dirty="0">
              <a:solidFill>
                <a:srgbClr val="FFFFFF"/>
              </a:solidFill>
              <a:latin typeface="Helvetica Light" panose="020B0403020202020204" pitchFamily="34" charset="0"/>
            </a:endParaRPr>
          </a:p>
          <a:p>
            <a:r>
              <a:rPr lang="en-US" i="1" dirty="0">
                <a:solidFill>
                  <a:srgbClr val="FFFFFF"/>
                </a:solidFill>
                <a:latin typeface="Helvetica Light Oblique" panose="020B0403020202020204" pitchFamily="34" charset="0"/>
              </a:rPr>
              <a:t>(Ad Hoc Committee)</a:t>
            </a:r>
          </a:p>
        </p:txBody>
      </p:sp>
    </p:spTree>
    <p:extLst>
      <p:ext uri="{BB962C8B-B14F-4D97-AF65-F5344CB8AC3E}">
        <p14:creationId xmlns:p14="http://schemas.microsoft.com/office/powerpoint/2010/main" val="1211421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ground, outdoor, reptile, rock&#10;&#10;Description automatically generated">
            <a:extLst>
              <a:ext uri="{FF2B5EF4-FFF2-40B4-BE49-F238E27FC236}">
                <a16:creationId xmlns:a16="http://schemas.microsoft.com/office/drawing/2014/main" id="{1823AAB5-0B5B-1643-B06F-937E542EF8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Picture 5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E8686AC2-0937-BF4C-913A-2F3F83E63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BA574-F5BE-EB46-864E-6B4869878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74" y="857303"/>
            <a:ext cx="5501482" cy="1243584"/>
          </a:xfrm>
        </p:spPr>
        <p:txBody>
          <a:bodyPr>
            <a:noAutofit/>
          </a:bodyPr>
          <a:lstStyle/>
          <a:p>
            <a:r>
              <a:rPr lang="en-US" dirty="0"/>
              <a:t>Permitting takes time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7842A-87C6-6A41-8080-3B9028A1C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" y="2340865"/>
            <a:ext cx="5152843" cy="3836098"/>
          </a:xfrm>
        </p:spPr>
        <p:txBody>
          <a:bodyPr>
            <a:noAutofit/>
          </a:bodyPr>
          <a:lstStyle/>
          <a:p>
            <a:r>
              <a:rPr lang="en-US" sz="2000" dirty="0"/>
              <a:t>Can range in how long (… 2 weeks to 6 months… more!)</a:t>
            </a:r>
          </a:p>
          <a:p>
            <a:pPr marL="0" indent="0">
              <a:buNone/>
            </a:pP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Consider this in proposals (sequence/timeline of activities)</a:t>
            </a:r>
          </a:p>
          <a:p>
            <a:endParaRPr lang="en-US" sz="2000" dirty="0"/>
          </a:p>
          <a:p>
            <a:r>
              <a:rPr lang="en-US" sz="2000" dirty="0"/>
              <a:t>Complex, overlapping land use</a:t>
            </a:r>
          </a:p>
          <a:p>
            <a:pPr marL="0" indent="0">
              <a:buNone/>
            </a:pPr>
            <a:r>
              <a:rPr lang="en-US" sz="2000" dirty="0">
                <a:sym typeface="Wingdings" pitchFamily="2" charset="2"/>
              </a:rPr>
              <a:t> multiple permit applications: do your research!</a:t>
            </a:r>
          </a:p>
          <a:p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Construction, drilling, digging, &amp; soil sampling may be different than other geologic sampling (i.e., rock hounding)</a:t>
            </a:r>
          </a:p>
          <a:p>
            <a:endParaRPr lang="en-US" sz="2000" dirty="0">
              <a:sym typeface="Wingdings" pitchFamily="2" charset="2"/>
            </a:endParaRPr>
          </a:p>
          <a:p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D5C6F6-DEF6-D248-AD74-BA5E0BB9A190}"/>
              </a:ext>
            </a:extLst>
          </p:cNvPr>
          <p:cNvSpPr txBox="1"/>
          <p:nvPr/>
        </p:nvSpPr>
        <p:spPr>
          <a:xfrm>
            <a:off x="7101669" y="2991683"/>
            <a:ext cx="386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Western Mono land / Kings Canyon N.P.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E65950-DDCF-1C48-B769-B5A91C5C65B0}"/>
              </a:ext>
            </a:extLst>
          </p:cNvPr>
          <p:cNvSpPr txBox="1"/>
          <p:nvPr/>
        </p:nvSpPr>
        <p:spPr>
          <a:xfrm>
            <a:off x="5809726" y="6488658"/>
            <a:ext cx="628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Serrano / Southern Paiute / Chemehuevi land / Amboy Crater, CA</a:t>
            </a:r>
          </a:p>
        </p:txBody>
      </p:sp>
    </p:spTree>
    <p:extLst>
      <p:ext uri="{BB962C8B-B14F-4D97-AF65-F5344CB8AC3E}">
        <p14:creationId xmlns:p14="http://schemas.microsoft.com/office/powerpoint/2010/main" val="3780500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93C6C0-5F3C-DE46-957B-A38BA9055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FC8E8E-53A1-4D4C-A4DE-208C688C9029}"/>
              </a:ext>
            </a:extLst>
          </p:cNvPr>
          <p:cNvSpPr txBox="1"/>
          <p:nvPr/>
        </p:nvSpPr>
        <p:spPr>
          <a:xfrm>
            <a:off x="10770432" y="6123483"/>
            <a:ext cx="1546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</a:t>
            </a:r>
          </a:p>
          <a:p>
            <a:r>
              <a:rPr lang="en-US" dirty="0"/>
              <a:t>J. RYAN-DAVIS</a:t>
            </a:r>
          </a:p>
        </p:txBody>
      </p:sp>
    </p:spTree>
    <p:extLst>
      <p:ext uri="{BB962C8B-B14F-4D97-AF65-F5344CB8AC3E}">
        <p14:creationId xmlns:p14="http://schemas.microsoft.com/office/powerpoint/2010/main" val="2305724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0EEDC-E60F-D444-B591-A03D35C0B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09" y="313464"/>
            <a:ext cx="6179222" cy="1495425"/>
          </a:xfrm>
        </p:spPr>
        <p:txBody>
          <a:bodyPr>
            <a:normAutofit/>
          </a:bodyPr>
          <a:lstStyle/>
          <a:p>
            <a:r>
              <a:rPr lang="en-US" sz="4000" dirty="0"/>
              <a:t>Reporting after permit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F52EF-980F-2A41-AB10-62DEF824A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823" y="1808889"/>
            <a:ext cx="6850504" cy="3729034"/>
          </a:xfrm>
        </p:spPr>
        <p:txBody>
          <a:bodyPr>
            <a:noAutofit/>
          </a:bodyPr>
          <a:lstStyle/>
          <a:p>
            <a:r>
              <a:rPr lang="en-US" sz="2000" dirty="0"/>
              <a:t>Permits often have time limits (e.g., 1 year, duration of study)</a:t>
            </a:r>
          </a:p>
          <a:p>
            <a:endParaRPr lang="en-US" sz="2000" dirty="0"/>
          </a:p>
          <a:p>
            <a:r>
              <a:rPr lang="en-US" sz="2000" dirty="0"/>
              <a:t>Often required to submit summary/report</a:t>
            </a:r>
          </a:p>
          <a:p>
            <a:r>
              <a:rPr lang="en-US" sz="2000" dirty="0"/>
              <a:t>Data sensitivity: who stores/“owns” the data and samples? </a:t>
            </a:r>
            <a:r>
              <a:rPr lang="en-US" sz="2000" i="1" dirty="0"/>
              <a:t>*Data sovereignty*</a:t>
            </a:r>
          </a:p>
          <a:p>
            <a:r>
              <a:rPr lang="en-US" sz="2000" dirty="0"/>
              <a:t>Extra reporting (e.g., find archeological resources during work)</a:t>
            </a:r>
          </a:p>
          <a:p>
            <a:endParaRPr lang="en-US" sz="2000" dirty="0"/>
          </a:p>
          <a:p>
            <a:r>
              <a:rPr lang="en-US" sz="2000" dirty="0"/>
              <a:t>International geologic sampling (e.g., soils across borders!)</a:t>
            </a:r>
          </a:p>
          <a:p>
            <a:endParaRPr lang="en-US" sz="2000" dirty="0"/>
          </a:p>
          <a:p>
            <a:r>
              <a:rPr lang="en-US" sz="2000" dirty="0"/>
              <a:t>IEDA Sample Registry (e.g., </a:t>
            </a:r>
            <a:r>
              <a:rPr lang="en-US" sz="2000" dirty="0" err="1"/>
              <a:t>Earthchem</a:t>
            </a:r>
            <a:r>
              <a:rPr lang="en-US" sz="2000" dirty="0"/>
              <a:t>, MGDS)</a:t>
            </a:r>
          </a:p>
        </p:txBody>
      </p:sp>
      <p:pic>
        <p:nvPicPr>
          <p:cNvPr id="5" name="Picture 4" descr="A hand holding a small turtle&#10;&#10;Description automatically generated with low confidence">
            <a:extLst>
              <a:ext uri="{FF2B5EF4-FFF2-40B4-BE49-F238E27FC236}">
                <a16:creationId xmlns:a16="http://schemas.microsoft.com/office/drawing/2014/main" id="{40F94657-F56C-8A40-98C6-441D4CA27B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07133C-4959-6743-A65E-7D0399DC94DE}"/>
              </a:ext>
            </a:extLst>
          </p:cNvPr>
          <p:cNvSpPr txBox="1"/>
          <p:nvPr/>
        </p:nvSpPr>
        <p:spPr>
          <a:xfrm>
            <a:off x="7761376" y="6412991"/>
            <a:ext cx="386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Western Mono land / Kings Canyon N.P.</a:t>
            </a:r>
          </a:p>
        </p:txBody>
      </p:sp>
    </p:spTree>
    <p:extLst>
      <p:ext uri="{BB962C8B-B14F-4D97-AF65-F5344CB8AC3E}">
        <p14:creationId xmlns:p14="http://schemas.microsoft.com/office/powerpoint/2010/main" val="2434686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5330ABB-C689-0144-9C24-CDDEEAD687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6" r="-79"/>
          <a:stretch/>
        </p:blipFill>
        <p:spPr>
          <a:xfrm>
            <a:off x="2975548" y="10"/>
            <a:ext cx="6408295" cy="6857990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AADEF-82DE-0043-9B7C-E7F477C587CB}"/>
              </a:ext>
            </a:extLst>
          </p:cNvPr>
          <p:cNvSpPr txBox="1"/>
          <p:nvPr/>
        </p:nvSpPr>
        <p:spPr>
          <a:xfrm>
            <a:off x="5390866" y="6488668"/>
            <a:ext cx="5838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Screenshot: https://</a:t>
            </a:r>
            <a:r>
              <a:rPr lang="en-US" sz="1600" i="1" dirty="0" err="1"/>
              <a:t>www.iedadata.org</a:t>
            </a:r>
            <a:r>
              <a:rPr lang="en-US" sz="1600" i="1" dirty="0"/>
              <a:t>/data-repositories-syntheses/</a:t>
            </a:r>
          </a:p>
        </p:txBody>
      </p:sp>
    </p:spTree>
    <p:extLst>
      <p:ext uri="{BB962C8B-B14F-4D97-AF65-F5344CB8AC3E}">
        <p14:creationId xmlns:p14="http://schemas.microsoft.com/office/powerpoint/2010/main" val="1435597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27DFFC-D2F4-0F40-A372-3639138B7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12" y="205307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/>
              <a:t>Learning about what permit(s) you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565B6-21F6-DA41-A5E1-424433B44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912" y="1718370"/>
            <a:ext cx="6002110" cy="3729034"/>
          </a:xfrm>
        </p:spPr>
        <p:txBody>
          <a:bodyPr>
            <a:normAutofit/>
          </a:bodyPr>
          <a:lstStyle/>
          <a:p>
            <a:r>
              <a:rPr lang="en-US" sz="2000" dirty="0"/>
              <a:t>Wilderness permit, Campfire permit: common permits when camping</a:t>
            </a:r>
          </a:p>
          <a:p>
            <a:r>
              <a:rPr lang="en-US" sz="2000" dirty="0"/>
              <a:t>Online research:</a:t>
            </a:r>
          </a:p>
          <a:p>
            <a:pPr marL="0" indent="0">
              <a:buNone/>
            </a:pPr>
            <a:r>
              <a:rPr lang="en-US" sz="2000" dirty="0">
                <a:sym typeface="Wingdings" pitchFamily="2" charset="2"/>
              </a:rPr>
              <a:t>	 Where is your work located</a:t>
            </a:r>
          </a:p>
          <a:p>
            <a:pPr marL="0" indent="0">
              <a:buNone/>
            </a:pPr>
            <a:r>
              <a:rPr lang="en-US" sz="2000" dirty="0">
                <a:sym typeface="Wingdings" pitchFamily="2" charset="2"/>
              </a:rPr>
              <a:t>	 Who is the land manager there?</a:t>
            </a:r>
          </a:p>
          <a:p>
            <a:pPr marL="0" indent="0">
              <a:buNone/>
            </a:pPr>
            <a:r>
              <a:rPr lang="en-US" sz="2000" dirty="0">
                <a:sym typeface="Wingdings" pitchFamily="2" charset="2"/>
              </a:rPr>
              <a:t>	 Website, call offices</a:t>
            </a:r>
            <a:endParaRPr lang="en-US" sz="2000" i="1" dirty="0"/>
          </a:p>
          <a:p>
            <a:r>
              <a:rPr lang="en-US" sz="2000" dirty="0"/>
              <a:t>Topo maps; brochures/pamphlets from agencies</a:t>
            </a:r>
          </a:p>
          <a:p>
            <a:endParaRPr lang="en-US" sz="2000" dirty="0"/>
          </a:p>
          <a:p>
            <a:r>
              <a:rPr lang="en-US" sz="2000" dirty="0"/>
              <a:t>Collaborators in foreign countries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F26AF06-F387-4D4E-BE8E-9CE388FEEF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73135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12386BA9-DEA9-1343-8422-3A6FC4392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315" y="1690688"/>
            <a:ext cx="3502858" cy="467047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0323063-56FB-CF4D-84C2-CC7746EAF4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77041"/>
            <a:ext cx="8896987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From Prof. Joann Stock’s office! </a:t>
            </a:r>
            <a:r>
              <a:rPr lang="en-US" i="1" dirty="0">
                <a:sym typeface="Wingdings" pitchFamily="2" charset="2"/>
              </a:rPr>
              <a:t></a:t>
            </a:r>
            <a:endParaRPr lang="en-US" i="1" dirty="0"/>
          </a:p>
        </p:txBody>
      </p:sp>
      <p:pic>
        <p:nvPicPr>
          <p:cNvPr id="5" name="Picture 4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18C4B30D-C702-5046-A75B-2FCC73CD6D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743" y="1690688"/>
            <a:ext cx="4170944" cy="46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39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D5AFE-9272-D949-981A-502BA4EB0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about what permit(s) you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EC5E8-C90F-F64A-89A1-F0331E196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dirty="0"/>
              <a:t>—BLM  </a:t>
            </a:r>
            <a:r>
              <a:rPr lang="en-US" dirty="0" err="1"/>
              <a:t>eGIS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https://blm-egis.maps.arcgis.com/home/index.html</a:t>
            </a:r>
            <a:endParaRPr lang="en-US" dirty="0"/>
          </a:p>
          <a:p>
            <a:pPr marL="0" indent="0">
              <a:lnSpc>
                <a:spcPct val="170000"/>
              </a:lnSpc>
              <a:buNone/>
            </a:pPr>
            <a:r>
              <a:rPr lang="en-US" dirty="0"/>
              <a:t>—NGMDB National Geologic Map Database: </a:t>
            </a:r>
            <a:r>
              <a:rPr lang="en-US" dirty="0">
                <a:hlinkClick r:id="rId3"/>
              </a:rPr>
              <a:t>https://ngmdb.usgs.gov/ngmdb/ngmdb_home.html</a:t>
            </a:r>
            <a:endParaRPr lang="en-US" dirty="0"/>
          </a:p>
          <a:p>
            <a:pPr marL="0" indent="0">
              <a:lnSpc>
                <a:spcPct val="170000"/>
              </a:lnSpc>
              <a:buNone/>
            </a:pPr>
            <a:r>
              <a:rPr lang="en-US" dirty="0"/>
              <a:t>	</a:t>
            </a:r>
            <a:r>
              <a:rPr lang="en-US" dirty="0">
                <a:sym typeface="Wingdings" pitchFamily="2" charset="2"/>
              </a:rPr>
              <a:t> “Topo View” </a:t>
            </a:r>
            <a:r>
              <a:rPr lang="en-US" dirty="0">
                <a:sym typeface="Wingdings" pitchFamily="2" charset="2"/>
                <a:hlinkClick r:id="rId4"/>
              </a:rPr>
              <a:t>https://ngmdb.usgs.gov/topoview/viewer/#4/40.01/-99.93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  <a:p>
            <a:pPr marL="0" indent="0">
              <a:lnSpc>
                <a:spcPct val="170000"/>
              </a:lnSpc>
              <a:buNone/>
            </a:pPr>
            <a:r>
              <a:rPr lang="en-US" dirty="0">
                <a:sym typeface="Wingdings" pitchFamily="2" charset="2"/>
              </a:rPr>
              <a:t>—Owls Head GPS App: </a:t>
            </a:r>
            <a:r>
              <a:rPr lang="en-US" dirty="0">
                <a:sym typeface="Wingdings" pitchFamily="2" charset="2"/>
                <a:hlinkClick r:id="rId5"/>
              </a:rPr>
              <a:t>https://owlsheadgps.com/owlshead/index.php/mobile-app</a:t>
            </a:r>
            <a:endParaRPr lang="en-US" dirty="0"/>
          </a:p>
          <a:p>
            <a:pPr marL="0" indent="0">
              <a:lnSpc>
                <a:spcPct val="170000"/>
              </a:lnSpc>
              <a:buNone/>
            </a:pPr>
            <a:r>
              <a:rPr lang="en-US" dirty="0"/>
              <a:t>—CA Native American Ancestral Land &amp; protected lands interactive map: </a:t>
            </a:r>
            <a:r>
              <a:rPr lang="en-US" dirty="0">
                <a:hlinkClick r:id="rId6" tooltip="https://www.arcgis.com/apps/webappviewer/index.html?id=f178c6d7581e4d45ad7ce68c52a1863e&amp;extent=-13593425.3853%2C4085629.1882%2C-13117987.0693%2C4385568.0871%2C102100"/>
              </a:rPr>
              <a:t>https://www.arcgis.com/apps/webappviewer/index.html?id=f178c6d7581e4d45ad7ce68c52a1863e&amp;extent=-13566137.4024,3978636.0984,-13090699.0864,4278574.9974,102100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2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AE96B-0BDA-C047-A879-DB1B8E1B4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BLM  </a:t>
            </a:r>
            <a:r>
              <a:rPr lang="en-US" i="1" dirty="0" err="1"/>
              <a:t>eGIS</a:t>
            </a:r>
            <a:r>
              <a:rPr lang="en-US" i="1" dirty="0"/>
              <a:t>: </a:t>
            </a:r>
            <a:r>
              <a:rPr lang="en-US" sz="2800" i="1" dirty="0">
                <a:hlinkClick r:id="rId2"/>
              </a:rPr>
              <a:t>https://blm-egis.maps.arcgis.com/home/index.html</a:t>
            </a:r>
            <a:br>
              <a:rPr lang="en-US" sz="2800" i="1" dirty="0"/>
            </a:br>
            <a:endParaRPr lang="en-US" sz="2800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06AB71E-D862-6145-8CDB-D0BD49348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96" y="1221699"/>
            <a:ext cx="10837608" cy="5511566"/>
          </a:xfrm>
        </p:spPr>
      </p:pic>
    </p:spTree>
    <p:extLst>
      <p:ext uri="{BB962C8B-B14F-4D97-AF65-F5344CB8AC3E}">
        <p14:creationId xmlns:p14="http://schemas.microsoft.com/office/powerpoint/2010/main" val="3003032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459A9-7C8E-EB4E-82D5-93F6A706D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436" y="198870"/>
            <a:ext cx="11219238" cy="1325563"/>
          </a:xfrm>
        </p:spPr>
        <p:txBody>
          <a:bodyPr>
            <a:normAutofit/>
          </a:bodyPr>
          <a:lstStyle/>
          <a:p>
            <a:r>
              <a:rPr lang="en-US" i="1" dirty="0">
                <a:sym typeface="Wingdings" pitchFamily="2" charset="2"/>
              </a:rPr>
              <a:t>Topo View: </a:t>
            </a:r>
            <a:r>
              <a:rPr lang="en-US" sz="2500" i="1" dirty="0">
                <a:sym typeface="Wingdings" pitchFamily="2" charset="2"/>
                <a:hlinkClick r:id="rId3"/>
              </a:rPr>
              <a:t>https://ngmdb.usgs.gov/topoview/viewer/#4/40.01/-99.93</a:t>
            </a:r>
            <a:endParaRPr lang="en-US" sz="2500" dirty="0"/>
          </a:p>
        </p:txBody>
      </p:sp>
      <p:pic>
        <p:nvPicPr>
          <p:cNvPr id="9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EFB28CAE-73A7-644C-A0C3-4EB08066A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41" y="1315458"/>
            <a:ext cx="10898518" cy="5542542"/>
          </a:xfrm>
        </p:spPr>
      </p:pic>
    </p:spTree>
    <p:extLst>
      <p:ext uri="{BB962C8B-B14F-4D97-AF65-F5344CB8AC3E}">
        <p14:creationId xmlns:p14="http://schemas.microsoft.com/office/powerpoint/2010/main" val="947138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4CF96B81-A584-854B-AC18-B89C2F8020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08" y="0"/>
            <a:ext cx="5459172" cy="6858000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E821340A-0E37-424B-B44C-F471830E09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2040" y="575130"/>
            <a:ext cx="3079912" cy="2384507"/>
          </a:xfrm>
          <a:prstGeom prst="rect">
            <a:avLst/>
          </a:prstGeom>
        </p:spPr>
      </p:pic>
      <p:pic>
        <p:nvPicPr>
          <p:cNvPr id="15" name="Picture 14" descr="A picture containing building, sky, outdoor, old&#10;&#10;Description automatically generated">
            <a:extLst>
              <a:ext uri="{FF2B5EF4-FFF2-40B4-BE49-F238E27FC236}">
                <a16:creationId xmlns:a16="http://schemas.microsoft.com/office/drawing/2014/main" id="{23D5ED79-E00A-8849-83D9-3E84778AD9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67350" y="1868673"/>
            <a:ext cx="3684894" cy="5143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493DBA-7BAD-A04D-A456-639F9C89983A}"/>
              </a:ext>
            </a:extLst>
          </p:cNvPr>
          <p:cNvSpPr txBox="1"/>
          <p:nvPr/>
        </p:nvSpPr>
        <p:spPr>
          <a:xfrm>
            <a:off x="6777615" y="5636539"/>
            <a:ext cx="4464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Wechihit</a:t>
            </a:r>
            <a:r>
              <a:rPr lang="en-US" dirty="0">
                <a:solidFill>
                  <a:schemeClr val="bg1"/>
                </a:solidFill>
              </a:rPr>
              <a:t> / </a:t>
            </a:r>
            <a:r>
              <a:rPr lang="en-US" dirty="0" err="1">
                <a:solidFill>
                  <a:schemeClr val="bg1"/>
                </a:solidFill>
              </a:rPr>
              <a:t>Choynimni</a:t>
            </a:r>
            <a:r>
              <a:rPr lang="en-US" dirty="0">
                <a:solidFill>
                  <a:schemeClr val="bg1"/>
                </a:solidFill>
              </a:rPr>
              <a:t> / </a:t>
            </a:r>
            <a:r>
              <a:rPr lang="en-US" dirty="0" err="1">
                <a:solidFill>
                  <a:schemeClr val="bg1"/>
                </a:solidFill>
              </a:rPr>
              <a:t>Gashowu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Yokuts</a:t>
            </a:r>
            <a:r>
              <a:rPr lang="en-US" dirty="0">
                <a:solidFill>
                  <a:schemeClr val="bg1"/>
                </a:solidFill>
              </a:rPr>
              <a:t> land </a:t>
            </a:r>
          </a:p>
          <a:p>
            <a:r>
              <a:rPr lang="en-US" dirty="0">
                <a:solidFill>
                  <a:schemeClr val="bg1"/>
                </a:solidFill>
              </a:rPr>
              <a:t>/ private property, CA</a:t>
            </a:r>
          </a:p>
        </p:txBody>
      </p:sp>
    </p:spTree>
    <p:extLst>
      <p:ext uri="{BB962C8B-B14F-4D97-AF65-F5344CB8AC3E}">
        <p14:creationId xmlns:p14="http://schemas.microsoft.com/office/powerpoint/2010/main" val="1948446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F8D17-C0E1-D648-82B7-DBC682BF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Practical Advice on Permitting and Ethics for Geological 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70756-FA32-3C4E-A14C-80C6D10D2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28" y="1806287"/>
            <a:ext cx="5236175" cy="4351338"/>
          </a:xfrm>
        </p:spPr>
        <p:txBody>
          <a:bodyPr/>
          <a:lstStyle/>
          <a:p>
            <a:r>
              <a:rPr lang="en-US" dirty="0"/>
              <a:t>Introduction: </a:t>
            </a:r>
            <a:r>
              <a:rPr lang="en-US" i="1" dirty="0"/>
              <a:t>motivation for this session</a:t>
            </a:r>
          </a:p>
          <a:p>
            <a:endParaRPr lang="en-US" dirty="0"/>
          </a:p>
          <a:p>
            <a:r>
              <a:rPr lang="en-US" dirty="0"/>
              <a:t>Outline of this session</a:t>
            </a:r>
          </a:p>
          <a:p>
            <a:endParaRPr lang="en-US" dirty="0"/>
          </a:p>
          <a:p>
            <a:r>
              <a:rPr lang="en-US" dirty="0"/>
              <a:t>Q &amp; A : </a:t>
            </a:r>
            <a:r>
              <a:rPr lang="en-US" i="1" dirty="0"/>
              <a:t>discussion</a:t>
            </a:r>
          </a:p>
          <a:p>
            <a:endParaRPr lang="en-US" dirty="0"/>
          </a:p>
          <a:p>
            <a:r>
              <a:rPr lang="en-US" dirty="0"/>
              <a:t>Future topics </a:t>
            </a:r>
            <a:r>
              <a:rPr lang="en-US" i="1" dirty="0"/>
              <a:t>(with your suggestions!)</a:t>
            </a:r>
          </a:p>
          <a:p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mountain, outdoor, sky, nature&#10;&#10;Description automatically generated">
            <a:extLst>
              <a:ext uri="{FF2B5EF4-FFF2-40B4-BE49-F238E27FC236}">
                <a16:creationId xmlns:a16="http://schemas.microsoft.com/office/drawing/2014/main" id="{2A55ACA7-31FC-AC40-99B3-7FD2A233F7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403" y="1865773"/>
            <a:ext cx="5643156" cy="423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5D932E-35C2-504C-8D20-8300FEC9073A}"/>
              </a:ext>
            </a:extLst>
          </p:cNvPr>
          <p:cNvSpPr txBox="1"/>
          <p:nvPr/>
        </p:nvSpPr>
        <p:spPr>
          <a:xfrm>
            <a:off x="1" y="6273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All photos by Juliet Ryan-Davis &amp; Joann Stock unless otherwise noted. Topo maps from USGS.</a:t>
            </a:r>
          </a:p>
          <a:p>
            <a:pPr algn="ctr"/>
            <a:r>
              <a:rPr lang="en-US" sz="1600" i="1" dirty="0"/>
              <a:t>Tribes who belong to the land and location of images: to illustrate how much research is necessary to begin to understand the places we access.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FC628E-ABF7-AC43-8FFF-02F3D595AAC5}"/>
              </a:ext>
            </a:extLst>
          </p:cNvPr>
          <p:cNvSpPr txBox="1"/>
          <p:nvPr/>
        </p:nvSpPr>
        <p:spPr>
          <a:xfrm>
            <a:off x="4217158" y="-266131"/>
            <a:ext cx="339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Ahwaneechee</a:t>
            </a:r>
            <a:r>
              <a:rPr lang="en-US" dirty="0"/>
              <a:t> land / Yosemite N.P.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E95171-59F2-8942-921F-23DD6DD20045}"/>
              </a:ext>
            </a:extLst>
          </p:cNvPr>
          <p:cNvSpPr txBox="1"/>
          <p:nvPr/>
        </p:nvSpPr>
        <p:spPr>
          <a:xfrm>
            <a:off x="6630817" y="5758551"/>
            <a:ext cx="43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Ahwahnechee</a:t>
            </a:r>
            <a:r>
              <a:rPr lang="en-US" dirty="0">
                <a:solidFill>
                  <a:schemeClr val="bg1"/>
                </a:solidFill>
              </a:rPr>
              <a:t> land / Yosemite National Park</a:t>
            </a:r>
          </a:p>
        </p:txBody>
      </p:sp>
    </p:spTree>
    <p:extLst>
      <p:ext uri="{BB962C8B-B14F-4D97-AF65-F5344CB8AC3E}">
        <p14:creationId xmlns:p14="http://schemas.microsoft.com/office/powerpoint/2010/main" val="3010403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8B87-B205-1F42-A17B-ECDB24CFB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CA Native American Ancestral Land &amp; protected lands interactive map: </a:t>
            </a:r>
            <a:br>
              <a:rPr lang="en-US" i="1" dirty="0"/>
            </a:br>
            <a:endParaRPr lang="en-US" sz="2200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A3CBDC6-9FEC-E44E-8F67-293F55F55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14336"/>
            <a:ext cx="9313856" cy="4351338"/>
          </a:xfr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9D0C668-7664-8C4A-BB03-318BE686F4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856" y="2095506"/>
            <a:ext cx="2872078" cy="398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88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822FF8-DF7C-3844-8509-35A6A1EF1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665" y="199989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/>
              <a:t>Building Reciprocal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53BD0-30A9-DB43-A66D-3E5A78314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665" y="1895402"/>
            <a:ext cx="6002110" cy="3729034"/>
          </a:xfrm>
        </p:spPr>
        <p:txBody>
          <a:bodyPr>
            <a:noAutofit/>
          </a:bodyPr>
          <a:lstStyle/>
          <a:p>
            <a:r>
              <a:rPr lang="en-US" sz="2000" b="1" dirty="0"/>
              <a:t>Permits for land management agencies often require reciprocity: </a:t>
            </a:r>
            <a:r>
              <a:rPr lang="en-US" sz="2000" dirty="0"/>
              <a:t>scientists must explain the usefulness of their study/land use to the land manager (e.g., NPS gains scientific knowledge or information about their resource)</a:t>
            </a:r>
          </a:p>
          <a:p>
            <a:endParaRPr lang="en-US" sz="2000" dirty="0"/>
          </a:p>
          <a:p>
            <a:r>
              <a:rPr lang="en-US" sz="2000" dirty="0"/>
              <a:t>Archeology as a discipline is close to geology, and has considered the ethics of conducting research on land stewarded by Indigenous communities in depth.</a:t>
            </a:r>
          </a:p>
          <a:p>
            <a:endParaRPr lang="en-US" sz="2000" dirty="0"/>
          </a:p>
          <a:p>
            <a:r>
              <a:rPr lang="en-US" sz="2000" b="1" dirty="0"/>
              <a:t>How can scientists apply this same reciprocity to other land stewards, </a:t>
            </a:r>
            <a:r>
              <a:rPr lang="en-US" sz="2000" b="1" dirty="0" err="1"/>
              <a:t>Indigneous</a:t>
            </a:r>
            <a:r>
              <a:rPr lang="en-US" sz="2000" b="1" dirty="0"/>
              <a:t> peoples, and communities where research is conducted?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 descr="A group of animals in a fenced in pasture&#10;&#10;Description automatically generated with low confidence">
            <a:extLst>
              <a:ext uri="{FF2B5EF4-FFF2-40B4-BE49-F238E27FC236}">
                <a16:creationId xmlns:a16="http://schemas.microsoft.com/office/drawing/2014/main" id="{52765F65-DD5D-8946-98BB-ABB582878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27A5FC-4CD2-984B-BE4B-26A1176EEE08}"/>
              </a:ext>
            </a:extLst>
          </p:cNvPr>
          <p:cNvSpPr txBox="1"/>
          <p:nvPr/>
        </p:nvSpPr>
        <p:spPr>
          <a:xfrm>
            <a:off x="7615775" y="6376415"/>
            <a:ext cx="3323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Yokuts</a:t>
            </a:r>
            <a:r>
              <a:rPr lang="en-US" dirty="0">
                <a:solidFill>
                  <a:schemeClr val="bg1"/>
                </a:solidFill>
              </a:rPr>
              <a:t> land / private property, CA</a:t>
            </a:r>
          </a:p>
        </p:txBody>
      </p:sp>
    </p:spTree>
    <p:extLst>
      <p:ext uri="{BB962C8B-B14F-4D97-AF65-F5344CB8AC3E}">
        <p14:creationId xmlns:p14="http://schemas.microsoft.com/office/powerpoint/2010/main" val="4191218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2FF8-DF7C-3844-8509-35A6A1EF1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Building Reciprocal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53BD0-30A9-DB43-A66D-3E5A78314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28" y="1076092"/>
            <a:ext cx="10515600" cy="44862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500" b="1" u="sng" dirty="0"/>
              <a:t>References (with a focus on Indigenous communities):</a:t>
            </a:r>
            <a:r>
              <a:rPr lang="en-US" sz="1500" b="1" dirty="0"/>
              <a:t> </a:t>
            </a:r>
          </a:p>
          <a:p>
            <a:pPr marL="0" indent="0">
              <a:buNone/>
            </a:pPr>
            <a:r>
              <a:rPr lang="en-US" sz="1500" b="1" dirty="0"/>
              <a:t>Decolonizing geoscience requires more than equity and inclusion</a:t>
            </a:r>
            <a:endParaRPr lang="en-US" sz="1500" dirty="0"/>
          </a:p>
          <a:p>
            <a:pPr marL="0" indent="0">
              <a:buNone/>
            </a:pPr>
            <a:r>
              <a:rPr lang="en-US" sz="1500" i="1" dirty="0" err="1"/>
              <a:t>Liboiron</a:t>
            </a:r>
            <a:r>
              <a:rPr lang="en-US" sz="1500" i="1" dirty="0"/>
              <a:t> (2021) Nature Geoscience. </a:t>
            </a:r>
            <a:r>
              <a:rPr lang="en-US" sz="1500" i="1" dirty="0">
                <a:hlinkClick r:id="rId2"/>
              </a:rPr>
              <a:t>https://www.nature.com/articles/s41561-021-00861-7</a:t>
            </a:r>
            <a:r>
              <a:rPr lang="en-US" sz="1500" i="1" dirty="0"/>
              <a:t> </a:t>
            </a:r>
            <a:endParaRPr lang="en-US" sz="1500" b="1" dirty="0"/>
          </a:p>
          <a:p>
            <a:pPr marL="0" indent="0">
              <a:buNone/>
            </a:pPr>
            <a:br>
              <a:rPr lang="en-US" sz="1500" b="1" dirty="0"/>
            </a:br>
            <a:br>
              <a:rPr lang="en-US" sz="1500" b="1" dirty="0"/>
            </a:br>
            <a:r>
              <a:rPr lang="en-US" sz="1500" b="1" dirty="0"/>
              <a:t>Protocol and Best Practice for the Research on and Public Distribution of Information from Projects involving Indigenous Peoples</a:t>
            </a:r>
            <a:endParaRPr lang="en-US" sz="1500" dirty="0"/>
          </a:p>
          <a:p>
            <a:pPr marL="0" indent="0">
              <a:buNone/>
            </a:pPr>
            <a:r>
              <a:rPr lang="en-US" sz="1500" i="1" dirty="0"/>
              <a:t>Campbell, et al. (2015) Coeur d’Alene Tribe and U. of Idaho  / USGS </a:t>
            </a:r>
            <a:r>
              <a:rPr lang="en-US" sz="1500" i="1" dirty="0">
                <a:hlinkClick r:id="rId3"/>
              </a:rPr>
              <a:t>https://www.sciencebase.gov/catalog/item/56ddf1e1e4b015c306fb22fa</a:t>
            </a:r>
            <a:r>
              <a:rPr lang="en-US" sz="1500" i="1" dirty="0"/>
              <a:t> </a:t>
            </a:r>
          </a:p>
          <a:p>
            <a:pPr marL="0" indent="0">
              <a:buNone/>
            </a:pPr>
            <a:endParaRPr lang="en-US" sz="1500" b="1" dirty="0"/>
          </a:p>
          <a:p>
            <a:pPr marL="0" indent="0">
              <a:buNone/>
            </a:pPr>
            <a:r>
              <a:rPr lang="en-US" sz="1500" b="1" dirty="0" err="1"/>
              <a:t>Kulana</a:t>
            </a:r>
            <a:r>
              <a:rPr lang="en-US" sz="1500" b="1" dirty="0"/>
              <a:t> </a:t>
            </a:r>
            <a:r>
              <a:rPr lang="en-US" sz="1500" b="1" dirty="0" err="1"/>
              <a:t>Noi’i</a:t>
            </a:r>
            <a:endParaRPr lang="en-US" sz="1500" dirty="0"/>
          </a:p>
          <a:p>
            <a:pPr marL="0" indent="0">
              <a:buNone/>
            </a:pPr>
            <a:r>
              <a:rPr lang="en-US" sz="1500" i="1" dirty="0"/>
              <a:t>(2018) </a:t>
            </a:r>
            <a:r>
              <a:rPr lang="en-US" sz="1500" i="1" dirty="0">
                <a:hlinkClick r:id="rId4"/>
              </a:rPr>
              <a:t>https://seagrant.soest.hawaii.edu/kulana-noii/</a:t>
            </a:r>
            <a:endParaRPr lang="en-US" sz="1500" i="1" dirty="0"/>
          </a:p>
          <a:p>
            <a:pPr marL="0" indent="0">
              <a:buNone/>
            </a:pPr>
            <a:endParaRPr lang="en-US" sz="1500" b="1" dirty="0"/>
          </a:p>
          <a:p>
            <a:pPr marL="0" indent="0">
              <a:buNone/>
            </a:pPr>
            <a:r>
              <a:rPr lang="en-US" sz="1500" b="1" dirty="0"/>
              <a:t>Relationships First and Always: A Guide to Collaborations with Indigenous Communities </a:t>
            </a:r>
            <a:endParaRPr lang="en-US" sz="1500" dirty="0"/>
          </a:p>
          <a:p>
            <a:pPr marL="0" indent="0">
              <a:buNone/>
            </a:pPr>
            <a:r>
              <a:rPr lang="en-US" sz="1500" i="1" dirty="0"/>
              <a:t>Gardner–</a:t>
            </a:r>
            <a:r>
              <a:rPr lang="en-US" sz="1500" i="1" dirty="0" err="1"/>
              <a:t>Vandy</a:t>
            </a:r>
            <a:r>
              <a:rPr lang="en-US" sz="1500" i="1" dirty="0"/>
              <a:t> &amp; </a:t>
            </a:r>
            <a:r>
              <a:rPr lang="en-US" sz="1500" i="1" dirty="0" err="1"/>
              <a:t>Scalice</a:t>
            </a:r>
            <a:r>
              <a:rPr lang="en-US" sz="1500" i="1" dirty="0"/>
              <a:t> (2020) Bulletin of the AAS. </a:t>
            </a:r>
            <a:r>
              <a:rPr lang="en-US" sz="1500" dirty="0">
                <a:hlinkClick r:id="rId5"/>
              </a:rPr>
              <a:t>https://doi.org/10.3847/25c2cfeb.0de1af1a</a:t>
            </a:r>
            <a:endParaRPr lang="en-US" sz="1500" dirty="0"/>
          </a:p>
          <a:p>
            <a:pPr marL="0" indent="0">
              <a:buNone/>
            </a:pPr>
            <a:endParaRPr lang="en-US" sz="1500" i="1" dirty="0"/>
          </a:p>
          <a:p>
            <a:pPr marL="0" indent="0">
              <a:buNone/>
            </a:pPr>
            <a:r>
              <a:rPr lang="en-US" sz="1500" b="1" dirty="0"/>
              <a:t>Equitable Exchange: A Framework for Diversity and Inclusion in the Geosciences</a:t>
            </a:r>
            <a:endParaRPr lang="en-US" sz="1500" dirty="0"/>
          </a:p>
          <a:p>
            <a:pPr marL="0" indent="0">
              <a:buNone/>
            </a:pPr>
            <a:r>
              <a:rPr lang="en-US" sz="1500" i="1" dirty="0"/>
              <a:t>Harris et al. (2021) AGU Advances. </a:t>
            </a:r>
            <a:r>
              <a:rPr lang="en-US" sz="1500" dirty="0">
                <a:hlinkClick r:id="rId6"/>
              </a:rPr>
              <a:t>https://doi.org/10.1029/2020AV000359</a:t>
            </a:r>
            <a:r>
              <a:rPr lang="en-US" sz="1500" dirty="0"/>
              <a:t> 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i="1" dirty="0"/>
          </a:p>
          <a:p>
            <a:pPr marL="0" indent="0">
              <a:buNone/>
            </a:pPr>
            <a:endParaRPr lang="en-US" sz="1500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585279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1DAB9-80F4-084B-93FC-494AEC218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5" y="-7156"/>
            <a:ext cx="5855183" cy="1420985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/>
              <a:t>Question &amp; Answer discussion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77789-0931-7340-B4B7-0FA31B7DE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61648"/>
            <a:ext cx="5396333" cy="3320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i="1" u="sng" dirty="0"/>
              <a:t>Guidelines (adapted from CPET Framework for Engagement):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/>
              <a:t>Take space / Make space: </a:t>
            </a:r>
            <a:r>
              <a:rPr lang="en-US" sz="2000" dirty="0"/>
              <a:t>we would like to hear voices that have not been heard yet in the discussion! Pay attention to others with raised hands and who have not yet spoken.</a:t>
            </a:r>
          </a:p>
          <a:p>
            <a:endParaRPr lang="en-US" sz="2000" dirty="0"/>
          </a:p>
          <a:p>
            <a:r>
              <a:rPr lang="en-US" sz="2000" b="1" dirty="0"/>
              <a:t>Be generous: </a:t>
            </a:r>
            <a:r>
              <a:rPr lang="en-US" sz="2000" dirty="0"/>
              <a:t>Express your thoughts, ask questions, make clarifications and share your experiences knowing others will be generous in interpreting the intent.</a:t>
            </a:r>
          </a:p>
          <a:p>
            <a:endParaRPr lang="en-US" sz="2000" dirty="0"/>
          </a:p>
          <a:p>
            <a:r>
              <a:rPr lang="en-US" sz="2000" b="1" dirty="0"/>
              <a:t>Avoid making assumptions: </a:t>
            </a:r>
            <a:r>
              <a:rPr lang="en-US" sz="2000" dirty="0"/>
              <a:t>tap into prior knowledge/perspectives while recognizing own limitations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0C765-E776-0746-979E-5FF77F0BA7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780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61863-BC02-B04F-87E8-63711F434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dirty="0"/>
              <a:t>Future topics &amp; suggestions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DAAF8-B042-F94D-A4A4-646A9861A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245" y="2115117"/>
            <a:ext cx="7246961" cy="3785419"/>
          </a:xfrm>
        </p:spPr>
        <p:txBody>
          <a:bodyPr>
            <a:noAutofit/>
          </a:bodyPr>
          <a:lstStyle/>
          <a:p>
            <a:r>
              <a:rPr lang="en-US" sz="2000" b="1" u="sng" dirty="0"/>
              <a:t>Development of this and any other ideas into a course</a:t>
            </a:r>
            <a:r>
              <a:rPr lang="en-US" sz="2000" b="1" dirty="0"/>
              <a:t>: </a:t>
            </a:r>
            <a:r>
              <a:rPr lang="en-US" sz="2000" dirty="0"/>
              <a:t>Initial trial Winter Term seminar (reading group?) for exploration of ideas &amp; other topics</a:t>
            </a:r>
          </a:p>
          <a:p>
            <a:pPr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Today’s session along with topics of interest/importance </a:t>
            </a:r>
          </a:p>
          <a:p>
            <a:pPr marL="0" indent="0">
              <a:buNone/>
            </a:pPr>
            <a:r>
              <a:rPr lang="en-US" sz="2000" dirty="0">
                <a:sym typeface="Wingdings" pitchFamily="2" charset="2"/>
              </a:rPr>
              <a:t>	 to be developed into a seminar course</a:t>
            </a:r>
          </a:p>
          <a:p>
            <a:pPr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Sampling/Ethics seminar course general idea: </a:t>
            </a:r>
          </a:p>
          <a:p>
            <a:pPr marL="0" indent="0">
              <a:buNone/>
            </a:pPr>
            <a:r>
              <a:rPr lang="en-US" sz="2000" i="1" dirty="0">
                <a:sym typeface="Wingdings" pitchFamily="2" charset="2"/>
              </a:rPr>
              <a:t>(~1 </a:t>
            </a:r>
            <a:r>
              <a:rPr lang="en-US" sz="2000" i="1" dirty="0" err="1">
                <a:sym typeface="Wingdings" pitchFamily="2" charset="2"/>
              </a:rPr>
              <a:t>hr</a:t>
            </a:r>
            <a:r>
              <a:rPr lang="en-US" sz="2000" i="1" dirty="0">
                <a:sym typeface="Wingdings" pitchFamily="2" charset="2"/>
              </a:rPr>
              <a:t>/week, 10 weeks) for entering Caltech GPS members to formalize learning and understanding of ethics/practices for sampling and fieldwork, broadly across subdisciplines.</a:t>
            </a:r>
            <a:endParaRPr lang="en-US" sz="2000" i="1" dirty="0"/>
          </a:p>
          <a:p>
            <a:pPr>
              <a:lnSpc>
                <a:spcPct val="100000"/>
              </a:lnSpc>
            </a:pPr>
            <a:r>
              <a:rPr lang="en-US" sz="2000" b="1" dirty="0"/>
              <a:t>Some details and subjects missing from today: </a:t>
            </a:r>
          </a:p>
          <a:p>
            <a:pPr lvl="1">
              <a:buFont typeface="Wingdings" pitchFamily="2" charset="2"/>
              <a:buChar char="à"/>
            </a:pPr>
            <a:r>
              <a:rPr lang="en-US" sz="2000" b="1" dirty="0">
                <a:sym typeface="Wingdings" pitchFamily="2" charset="2"/>
              </a:rPr>
              <a:t>Geophysics &amp; Seismology–related; Offshore research; Hydrology / Limnology / Eco-Biology research; International research</a:t>
            </a:r>
          </a:p>
          <a:p>
            <a:pPr lvl="1">
              <a:buFont typeface="Wingdings" pitchFamily="2" charset="2"/>
              <a:buChar char="à"/>
            </a:pPr>
            <a:r>
              <a:rPr lang="en-US" sz="2000" b="1" i="1" dirty="0">
                <a:sym typeface="Wingdings" pitchFamily="2" charset="2"/>
              </a:rPr>
              <a:t>What else?</a:t>
            </a:r>
            <a:endParaRPr lang="en-US" sz="2000" b="1" i="1" dirty="0"/>
          </a:p>
        </p:txBody>
      </p:sp>
      <p:pic>
        <p:nvPicPr>
          <p:cNvPr id="5" name="Picture 4" descr="A group of birds on a beach&#10;&#10;Description automatically generated with low confidence">
            <a:extLst>
              <a:ext uri="{FF2B5EF4-FFF2-40B4-BE49-F238E27FC236}">
                <a16:creationId xmlns:a16="http://schemas.microsoft.com/office/drawing/2014/main" id="{D1976032-99EF-804D-89D9-A42ECF0822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4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496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32C73F7-DE79-834F-98DB-9D2278F3E1E4}"/>
              </a:ext>
            </a:extLst>
          </p:cNvPr>
          <p:cNvSpPr txBox="1"/>
          <p:nvPr/>
        </p:nvSpPr>
        <p:spPr>
          <a:xfrm>
            <a:off x="163415" y="6211659"/>
            <a:ext cx="3365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Nüümü</a:t>
            </a:r>
            <a:r>
              <a:rPr lang="en-US" dirty="0">
                <a:solidFill>
                  <a:schemeClr val="bg1"/>
                </a:solidFill>
              </a:rPr>
              <a:t>-Paiute land </a:t>
            </a:r>
          </a:p>
          <a:p>
            <a:r>
              <a:rPr lang="en-US" dirty="0">
                <a:solidFill>
                  <a:schemeClr val="bg1"/>
                </a:solidFill>
              </a:rPr>
              <a:t>/ Owens Valley Radio Observatory</a:t>
            </a:r>
          </a:p>
        </p:txBody>
      </p:sp>
    </p:spTree>
    <p:extLst>
      <p:ext uri="{BB962C8B-B14F-4D97-AF65-F5344CB8AC3E}">
        <p14:creationId xmlns:p14="http://schemas.microsoft.com/office/powerpoint/2010/main" val="3068875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6FCC8-E5CA-D445-8A1F-3371D142B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2426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Motivation for this session: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37145-805F-C94E-BD4B-8FD6B01D5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27" y="2659957"/>
            <a:ext cx="5016675" cy="3320668"/>
          </a:xfrm>
        </p:spPr>
        <p:txBody>
          <a:bodyPr>
            <a:noAutofit/>
          </a:bodyPr>
          <a:lstStyle/>
          <a:p>
            <a:r>
              <a:rPr lang="en-US" sz="2000" dirty="0"/>
              <a:t>To ensure that Caltech GPS students/post docs/faculty understand federal, state and local permitting requirements and will acquire permits to conduct ethical research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/>
              <a:t>As a starting point </a:t>
            </a:r>
            <a:r>
              <a:rPr lang="en-US" sz="2000" dirty="0"/>
              <a:t>for more comprehensive discussions focusing on the practical points of </a:t>
            </a:r>
            <a:r>
              <a:rPr lang="en-US" sz="2000" b="1" dirty="0"/>
              <a:t>field work permitting, logistics and ethics</a:t>
            </a:r>
            <a:r>
              <a:rPr lang="en-US" sz="2000" dirty="0"/>
              <a:t> for GPS disciplines beyond “geology” (e.g., geophysics, planetary science, geobiology, marine science, hydrology)</a:t>
            </a:r>
          </a:p>
        </p:txBody>
      </p:sp>
      <p:pic>
        <p:nvPicPr>
          <p:cNvPr id="5" name="Picture 4" descr="A group of people walking on a dirt path in the desert&#10;&#10;Description automatically generated with medium confidence">
            <a:extLst>
              <a:ext uri="{FF2B5EF4-FFF2-40B4-BE49-F238E27FC236}">
                <a16:creationId xmlns:a16="http://schemas.microsoft.com/office/drawing/2014/main" id="{13E65D95-A760-D040-AD9C-8A12732D26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7B2C28-5093-9842-8360-EA7B12A760A6}"/>
              </a:ext>
            </a:extLst>
          </p:cNvPr>
          <p:cNvSpPr txBox="1"/>
          <p:nvPr/>
        </p:nvSpPr>
        <p:spPr>
          <a:xfrm>
            <a:off x="6235031" y="6386309"/>
            <a:ext cx="553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Tongva</a:t>
            </a:r>
            <a:r>
              <a:rPr lang="en-US" dirty="0">
                <a:solidFill>
                  <a:schemeClr val="bg1"/>
                </a:solidFill>
              </a:rPr>
              <a:t>/Serrano/</a:t>
            </a:r>
            <a:r>
              <a:rPr lang="en-US" dirty="0" err="1">
                <a:solidFill>
                  <a:schemeClr val="bg1"/>
                </a:solidFill>
              </a:rPr>
              <a:t>Iviatim</a:t>
            </a:r>
            <a:r>
              <a:rPr lang="en-US" dirty="0">
                <a:solidFill>
                  <a:schemeClr val="bg1"/>
                </a:solidFill>
              </a:rPr>
              <a:t>-Cahuilla land / San Andreas Fault</a:t>
            </a:r>
          </a:p>
        </p:txBody>
      </p:sp>
    </p:spTree>
    <p:extLst>
      <p:ext uri="{BB962C8B-B14F-4D97-AF65-F5344CB8AC3E}">
        <p14:creationId xmlns:p14="http://schemas.microsoft.com/office/powerpoint/2010/main" val="1881507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7524" y="112633"/>
            <a:ext cx="5404727" cy="1807305"/>
          </a:xfrm>
        </p:spPr>
        <p:txBody>
          <a:bodyPr>
            <a:normAutofit/>
          </a:bodyPr>
          <a:lstStyle/>
          <a:p>
            <a:r>
              <a:rPr lang="en-US" sz="4100" dirty="0"/>
              <a:t>Examples for Geology fieldwork/trips</a:t>
            </a:r>
          </a:p>
        </p:txBody>
      </p:sp>
      <p:pic>
        <p:nvPicPr>
          <p:cNvPr id="5" name="Picture 4" descr="A picture containing mountain, outdoor, sky, ground&#10;&#10;Description automatically generated">
            <a:extLst>
              <a:ext uri="{FF2B5EF4-FFF2-40B4-BE49-F238E27FC236}">
                <a16:creationId xmlns:a16="http://schemas.microsoft.com/office/drawing/2014/main" id="{B0E456BE-8740-5744-AA48-D2DC854B9E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9967" y="1844782"/>
            <a:ext cx="5981178" cy="3843666"/>
          </a:xfrm>
        </p:spPr>
        <p:txBody>
          <a:bodyPr>
            <a:noAutofit/>
          </a:bodyPr>
          <a:lstStyle/>
          <a:p>
            <a:r>
              <a:rPr lang="en-US" sz="2000" dirty="0"/>
              <a:t>Class field trip to Joshua Tree National Park</a:t>
            </a:r>
          </a:p>
          <a:p>
            <a:r>
              <a:rPr lang="en-US" sz="2000" dirty="0"/>
              <a:t>Class field trip to Carrizo Plain National Monument</a:t>
            </a:r>
          </a:p>
          <a:p>
            <a:r>
              <a:rPr lang="en-US" sz="2000" dirty="0"/>
              <a:t>Class field trip to do geological mapping on BLM land in the Mojave Desert</a:t>
            </a:r>
          </a:p>
          <a:p>
            <a:r>
              <a:rPr lang="en-US" sz="2000" dirty="0"/>
              <a:t>Class field trip to do geological mapping in Red Rock Canyon State Park</a:t>
            </a:r>
          </a:p>
          <a:p>
            <a:r>
              <a:rPr lang="en-US" sz="2000" dirty="0"/>
              <a:t>Enrichment camping trip to Mt St Helens</a:t>
            </a:r>
          </a:p>
          <a:p>
            <a:r>
              <a:rPr lang="en-US" sz="2000" dirty="0"/>
              <a:t>Field research in Sierra Nevada</a:t>
            </a:r>
          </a:p>
          <a:p>
            <a:r>
              <a:rPr lang="en-US" sz="2000" dirty="0"/>
              <a:t>Research trip to map a recent earthquake fault rupture: Ridgecrest , Hector Mine Fault, El Mayor-</a:t>
            </a:r>
            <a:r>
              <a:rPr lang="en-US" sz="2000" dirty="0" err="1"/>
              <a:t>Cucapah</a:t>
            </a:r>
            <a:r>
              <a:rPr lang="en-US" sz="2000" dirty="0"/>
              <a:t> earthquake</a:t>
            </a:r>
          </a:p>
          <a:p>
            <a:r>
              <a:rPr lang="en-US" sz="2000" dirty="0"/>
              <a:t>Research field trips in foreign countries – common sense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CE11A-E8EC-C540-802F-C760E043D351}"/>
              </a:ext>
            </a:extLst>
          </p:cNvPr>
          <p:cNvSpPr txBox="1"/>
          <p:nvPr/>
        </p:nvSpPr>
        <p:spPr>
          <a:xfrm>
            <a:off x="143302" y="5944836"/>
            <a:ext cx="2337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Moapa Paiute Land</a:t>
            </a:r>
          </a:p>
          <a:p>
            <a:r>
              <a:rPr lang="en-US" dirty="0">
                <a:solidFill>
                  <a:schemeClr val="bg1"/>
                </a:solidFill>
              </a:rPr>
              <a:t> / Valley of Fire S.P., NV</a:t>
            </a:r>
          </a:p>
        </p:txBody>
      </p:sp>
    </p:spTree>
    <p:extLst>
      <p:ext uri="{BB962C8B-B14F-4D97-AF65-F5344CB8AC3E}">
        <p14:creationId xmlns:p14="http://schemas.microsoft.com/office/powerpoint/2010/main" val="1893275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6A945-CF21-0446-925A-687A07557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368" y="486861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dirty="0"/>
              <a:t>Permission is part of scientific integrity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766C5-FB37-8D47-8BE7-B1C7BE8A1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805" y="2314807"/>
            <a:ext cx="7158346" cy="3785419"/>
          </a:xfrm>
        </p:spPr>
        <p:txBody>
          <a:bodyPr>
            <a:noAutofit/>
          </a:bodyPr>
          <a:lstStyle/>
          <a:p>
            <a:r>
              <a:rPr lang="en-US" sz="2000" dirty="0"/>
              <a:t>Obtain permission to access the land you will be working on. Access includes things like </a:t>
            </a:r>
            <a:r>
              <a:rPr lang="en-US" sz="2000" b="1" u="sng" dirty="0"/>
              <a:t>group travel </a:t>
            </a:r>
            <a:r>
              <a:rPr lang="en-US" sz="2000" dirty="0"/>
              <a:t>on the roads, permits for organized groups, permits for </a:t>
            </a:r>
            <a:r>
              <a:rPr lang="en-US" sz="2000" b="1" dirty="0"/>
              <a:t>driving on dirt </a:t>
            </a:r>
            <a:r>
              <a:rPr lang="en-US" sz="2000" dirty="0"/>
              <a:t>roads</a:t>
            </a:r>
          </a:p>
          <a:p>
            <a:endParaRPr lang="en-US" sz="2000" dirty="0"/>
          </a:p>
          <a:p>
            <a:r>
              <a:rPr lang="en-US" sz="2500" dirty="0"/>
              <a:t>Obtain permission to collect samples from the land you will be working on</a:t>
            </a:r>
          </a:p>
          <a:p>
            <a:endParaRPr lang="en-US" sz="2000" dirty="0"/>
          </a:p>
          <a:p>
            <a:r>
              <a:rPr lang="en-US" sz="2000" b="1" dirty="0"/>
              <a:t>This requires knowing about who stewards the land</a:t>
            </a:r>
          </a:p>
          <a:p>
            <a:endParaRPr lang="en-US" sz="2000" dirty="0"/>
          </a:p>
          <a:p>
            <a:r>
              <a:rPr lang="en-US" sz="2000" dirty="0"/>
              <a:t>Sometimes, permission is the default (e.g., public lands are accessible…) must check first (read rules &amp; regulations)!</a:t>
            </a:r>
          </a:p>
        </p:txBody>
      </p:sp>
      <p:pic>
        <p:nvPicPr>
          <p:cNvPr id="5" name="Picture 4" descr="A picture containing painting, painted&#10;&#10;Description automatically generated">
            <a:extLst>
              <a:ext uri="{FF2B5EF4-FFF2-40B4-BE49-F238E27FC236}">
                <a16:creationId xmlns:a16="http://schemas.microsoft.com/office/drawing/2014/main" id="{F2241C5A-CA9C-3747-9138-2E360D6AE0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E96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D8FE82C-9389-5E42-9044-5D61C6D7222C}"/>
              </a:ext>
            </a:extLst>
          </p:cNvPr>
          <p:cNvSpPr txBox="1"/>
          <p:nvPr/>
        </p:nvSpPr>
        <p:spPr>
          <a:xfrm>
            <a:off x="152295" y="6402036"/>
            <a:ext cx="304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Kawaiisu</a:t>
            </a:r>
            <a:r>
              <a:rPr lang="en-US" dirty="0">
                <a:solidFill>
                  <a:schemeClr val="bg1"/>
                </a:solidFill>
              </a:rPr>
              <a:t> Land / Ridgecrest, CA</a:t>
            </a:r>
          </a:p>
        </p:txBody>
      </p:sp>
    </p:spTree>
    <p:extLst>
      <p:ext uri="{BB962C8B-B14F-4D97-AF65-F5344CB8AC3E}">
        <p14:creationId xmlns:p14="http://schemas.microsoft.com/office/powerpoint/2010/main" val="3126363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520470A-0BF5-7449-B971-BD302A205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dirty="0"/>
              <a:t>Permission is part of scientific integrity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766C5-FB37-8D47-8BE7-B1C7BE8A1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0" y="2314807"/>
            <a:ext cx="6586489" cy="3785419"/>
          </a:xfrm>
        </p:spPr>
        <p:txBody>
          <a:bodyPr>
            <a:noAutofit/>
          </a:bodyPr>
          <a:lstStyle/>
          <a:p>
            <a:r>
              <a:rPr lang="en-US" sz="2000" b="1" dirty="0"/>
              <a:t>Knowing about who stewards the land:</a:t>
            </a:r>
            <a:endParaRPr lang="en-US" sz="2000" dirty="0"/>
          </a:p>
          <a:p>
            <a:pPr lvl="1"/>
            <a:r>
              <a:rPr lang="en-US" sz="2000" dirty="0"/>
              <a:t>Land management agencies (e.g., USFS, BLM, NPS, State agencies)</a:t>
            </a:r>
          </a:p>
          <a:p>
            <a:endParaRPr lang="en-US" sz="2000" dirty="0"/>
          </a:p>
          <a:p>
            <a:pPr lvl="1"/>
            <a:r>
              <a:rPr lang="en-US" sz="2000" dirty="0"/>
              <a:t>Private entities (e.g., utilities companies, Private landowners)</a:t>
            </a:r>
          </a:p>
          <a:p>
            <a:endParaRPr lang="en-US" sz="2000" dirty="0"/>
          </a:p>
          <a:p>
            <a:pPr lvl="1"/>
            <a:r>
              <a:rPr lang="en-US" sz="2000" dirty="0"/>
              <a:t>Tribal Nations — Sovereign. </a:t>
            </a:r>
            <a:r>
              <a:rPr lang="en-US" sz="2000" i="1" dirty="0"/>
              <a:t>Some not (i.e., not federally recognized)</a:t>
            </a:r>
          </a:p>
          <a:p>
            <a:pPr lvl="1"/>
            <a:endParaRPr lang="en-US" sz="2000" dirty="0"/>
          </a:p>
          <a:p>
            <a:pPr lvl="1">
              <a:buFont typeface="Wingdings" pitchFamily="2" charset="2"/>
              <a:buChar char="à"/>
            </a:pPr>
            <a:r>
              <a:rPr lang="en-US" sz="2000" b="1" dirty="0">
                <a:sym typeface="Wingdings" pitchFamily="2" charset="2"/>
              </a:rPr>
              <a:t>There may be considerable overlap: may require multiple permits</a:t>
            </a:r>
          </a:p>
          <a:p>
            <a:pPr lvl="1">
              <a:buFont typeface="Wingdings" pitchFamily="2" charset="2"/>
              <a:buChar char="à"/>
            </a:pPr>
            <a:r>
              <a:rPr lang="en-US" sz="2000" b="1" dirty="0">
                <a:sym typeface="Wingdings" pitchFamily="2" charset="2"/>
              </a:rPr>
              <a:t>Reciprocal relationships</a:t>
            </a:r>
            <a:endParaRPr lang="en-US" sz="2000" b="1" dirty="0"/>
          </a:p>
        </p:txBody>
      </p:sp>
      <p:pic>
        <p:nvPicPr>
          <p:cNvPr id="11" name="Picture 10" descr="A picture containing outdoor, nature, cliff&#10;&#10;Description automatically generated">
            <a:extLst>
              <a:ext uri="{FF2B5EF4-FFF2-40B4-BE49-F238E27FC236}">
                <a16:creationId xmlns:a16="http://schemas.microsoft.com/office/drawing/2014/main" id="{FBB990BB-8B97-F84D-A2AC-BBC64E75D0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8A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3D19961-6853-444C-AAC7-705007591E37}"/>
              </a:ext>
            </a:extLst>
          </p:cNvPr>
          <p:cNvSpPr txBox="1"/>
          <p:nvPr/>
        </p:nvSpPr>
        <p:spPr>
          <a:xfrm>
            <a:off x="-65009" y="6408860"/>
            <a:ext cx="480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Southern Paiute Land / Mojave National Preserve</a:t>
            </a:r>
          </a:p>
        </p:txBody>
      </p:sp>
    </p:spTree>
    <p:extLst>
      <p:ext uri="{BB962C8B-B14F-4D97-AF65-F5344CB8AC3E}">
        <p14:creationId xmlns:p14="http://schemas.microsoft.com/office/powerpoint/2010/main" val="2168107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08FA1-91E2-1043-9A6A-93C29DF42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for today’s session: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5A7F0-F1D3-1B40-AE1C-067F66C9E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20" y="1690688"/>
            <a:ext cx="10515600" cy="44862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What are reasons you may need a permit?</a:t>
            </a:r>
          </a:p>
          <a:p>
            <a:endParaRPr lang="en-US" dirty="0"/>
          </a:p>
          <a:p>
            <a:r>
              <a:rPr lang="en-US" dirty="0"/>
              <a:t>Permitting costs $!</a:t>
            </a:r>
          </a:p>
          <a:p>
            <a:r>
              <a:rPr lang="en-US" dirty="0"/>
              <a:t>Permitting takes time!</a:t>
            </a:r>
          </a:p>
          <a:p>
            <a:r>
              <a:rPr lang="en-US" dirty="0"/>
              <a:t>Reporting after you use a permit</a:t>
            </a:r>
          </a:p>
          <a:p>
            <a:endParaRPr lang="en-US" dirty="0"/>
          </a:p>
          <a:p>
            <a:r>
              <a:rPr lang="en-US" dirty="0"/>
              <a:t>How to learn about what permit you need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 Building reciprocal relationships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ym typeface="Wingdings" pitchFamily="2" charset="2"/>
              </a:rPr>
              <a:t> Q &amp; A discussion</a:t>
            </a:r>
            <a:endParaRPr lang="en-US" b="1" dirty="0"/>
          </a:p>
          <a:p>
            <a:r>
              <a:rPr lang="en-US" dirty="0"/>
              <a:t>Future topics (e.g., offshore permits, geophysical studies, etc.)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3528E6E-9B4C-B043-8A9A-E7C6326AD3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472" y="2136098"/>
            <a:ext cx="5150519" cy="29045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0F840F-7CEF-764E-85F4-CC90E18CE8B3}"/>
              </a:ext>
            </a:extLst>
          </p:cNvPr>
          <p:cNvSpPr txBox="1"/>
          <p:nvPr/>
        </p:nvSpPr>
        <p:spPr>
          <a:xfrm>
            <a:off x="8004552" y="4948526"/>
            <a:ext cx="3105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Compiled from open source images</a:t>
            </a:r>
          </a:p>
        </p:txBody>
      </p:sp>
    </p:spTree>
    <p:extLst>
      <p:ext uri="{BB962C8B-B14F-4D97-AF65-F5344CB8AC3E}">
        <p14:creationId xmlns:p14="http://schemas.microsoft.com/office/powerpoint/2010/main" val="2931445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urtle on the ground&#10;&#10;Description automatically generated with low confidence">
            <a:extLst>
              <a:ext uri="{FF2B5EF4-FFF2-40B4-BE49-F238E27FC236}">
                <a16:creationId xmlns:a16="http://schemas.microsoft.com/office/drawing/2014/main" id="{66BF7390-434A-9B49-8A8F-12DCCBF41E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 r="-240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EFC84-09E7-BB47-8F52-283FEA19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Some reasons you may need a permit: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8C219-14B0-A34A-B812-94B569AE9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4539835" cy="3742762"/>
          </a:xfrm>
        </p:spPr>
        <p:txBody>
          <a:bodyPr>
            <a:noAutofit/>
          </a:bodyPr>
          <a:lstStyle/>
          <a:p>
            <a:r>
              <a:rPr lang="en-US" sz="2000" dirty="0"/>
              <a:t>Ecology (e.g., endangered species)</a:t>
            </a:r>
          </a:p>
          <a:p>
            <a:r>
              <a:rPr lang="en-US" sz="2000" dirty="0"/>
              <a:t>Resource management (e.g., rockhounding, forest materials)</a:t>
            </a:r>
          </a:p>
          <a:p>
            <a:r>
              <a:rPr lang="en-US" sz="2000" dirty="0"/>
              <a:t>Land management (preservation from impact)</a:t>
            </a:r>
          </a:p>
          <a:p>
            <a:r>
              <a:rPr lang="en-US" sz="2000" dirty="0"/>
              <a:t>Archeology based reasons</a:t>
            </a:r>
          </a:p>
          <a:p>
            <a:r>
              <a:rPr lang="en-US" sz="2000" dirty="0"/>
              <a:t>Tribal Sovereignty</a:t>
            </a:r>
          </a:p>
          <a:p>
            <a:r>
              <a:rPr lang="en-US" sz="2000" dirty="0"/>
              <a:t>Access/regulation compliance (e.g., roads, wilderness, etc.)</a:t>
            </a:r>
          </a:p>
          <a:p>
            <a:r>
              <a:rPr lang="en-US" sz="2000" i="1" dirty="0"/>
              <a:t>Private land permission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088881-F713-F140-B087-372055586C41}"/>
              </a:ext>
            </a:extLst>
          </p:cNvPr>
          <p:cNvSpPr txBox="1"/>
          <p:nvPr/>
        </p:nvSpPr>
        <p:spPr>
          <a:xfrm>
            <a:off x="413825" y="6468196"/>
            <a:ext cx="6171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U.S. Fish and Wildlife Service image from https://</a:t>
            </a:r>
            <a:r>
              <a:rPr lang="en-US" sz="1600" i="1" dirty="0" err="1"/>
              <a:t>biologicaldiversity.org</a:t>
            </a:r>
            <a:r>
              <a:rPr lang="en-US" sz="1600" i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36789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76C91-9392-4A41-8413-CF0F7B966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/>
              <a:t>Permitting costs money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0306B-BE09-B64F-A42F-5E9E2D817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942551" cy="3785419"/>
          </a:xfrm>
        </p:spPr>
        <p:txBody>
          <a:bodyPr>
            <a:normAutofit/>
          </a:bodyPr>
          <a:lstStyle/>
          <a:p>
            <a:r>
              <a:rPr lang="en-US" sz="2000" dirty="0"/>
              <a:t>The permit may cost you money (pays for time for agency employees to put together the permit)</a:t>
            </a:r>
          </a:p>
          <a:p>
            <a:endParaRPr lang="en-US" sz="2000" dirty="0"/>
          </a:p>
          <a:p>
            <a:r>
              <a:rPr lang="en-US" sz="2000" dirty="0"/>
              <a:t>You may need to pay additional specialists for assessments (e.g., archeologist, ecologist/biologist, etc.)</a:t>
            </a:r>
          </a:p>
        </p:txBody>
      </p:sp>
      <p:pic>
        <p:nvPicPr>
          <p:cNvPr id="5" name="Picture 4" descr="A person standing on a hill&#10;&#10;Description automatically generated with medium confidence">
            <a:extLst>
              <a:ext uri="{FF2B5EF4-FFF2-40B4-BE49-F238E27FC236}">
                <a16:creationId xmlns:a16="http://schemas.microsoft.com/office/drawing/2014/main" id="{F3610B34-D3F9-F64E-9B5D-C269FF9B37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468D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EAA1EB1-DA64-B843-AA29-A2265DE785C9}"/>
              </a:ext>
            </a:extLst>
          </p:cNvPr>
          <p:cNvSpPr txBox="1"/>
          <p:nvPr/>
        </p:nvSpPr>
        <p:spPr>
          <a:xfrm>
            <a:off x="804672" y="6211659"/>
            <a:ext cx="2841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Dumna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Keyachi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Yokuts</a:t>
            </a:r>
            <a:r>
              <a:rPr lang="en-US" dirty="0">
                <a:solidFill>
                  <a:schemeClr val="bg1"/>
                </a:solidFill>
              </a:rPr>
              <a:t> land </a:t>
            </a:r>
          </a:p>
          <a:p>
            <a:r>
              <a:rPr lang="en-US" dirty="0">
                <a:solidFill>
                  <a:schemeClr val="bg1"/>
                </a:solidFill>
              </a:rPr>
              <a:t>/ Millerton Lake S.R.A., CA</a:t>
            </a:r>
          </a:p>
        </p:txBody>
      </p:sp>
    </p:spTree>
    <p:extLst>
      <p:ext uri="{BB962C8B-B14F-4D97-AF65-F5344CB8AC3E}">
        <p14:creationId xmlns:p14="http://schemas.microsoft.com/office/powerpoint/2010/main" val="1975741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13103</TotalTime>
  <Words>1600</Words>
  <Application>Microsoft Macintosh PowerPoint</Application>
  <PresentationFormat>Widescreen</PresentationFormat>
  <Paragraphs>174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Helvetica Light</vt:lpstr>
      <vt:lpstr>Helvetica Light Oblique</vt:lpstr>
      <vt:lpstr>Wingdings</vt:lpstr>
      <vt:lpstr>Office Theme</vt:lpstr>
      <vt:lpstr>Practical advice on permitting and ethics for geological sampling</vt:lpstr>
      <vt:lpstr>Practical Advice on Permitting and Ethics for Geological Sampling</vt:lpstr>
      <vt:lpstr>Motivation for this session:</vt:lpstr>
      <vt:lpstr>Examples for Geology fieldwork/trips</vt:lpstr>
      <vt:lpstr>Permission is part of scientific integrity</vt:lpstr>
      <vt:lpstr>Permission is part of scientific integrity</vt:lpstr>
      <vt:lpstr>Outline for today’s session:</vt:lpstr>
      <vt:lpstr>Some reasons you may need a permit:</vt:lpstr>
      <vt:lpstr>Permitting costs money</vt:lpstr>
      <vt:lpstr>Permitting takes time</vt:lpstr>
      <vt:lpstr>PowerPoint Presentation</vt:lpstr>
      <vt:lpstr>Reporting after permit use</vt:lpstr>
      <vt:lpstr>PowerPoint Presentation</vt:lpstr>
      <vt:lpstr>Learning about what permit(s) you need</vt:lpstr>
      <vt:lpstr>From Prof. Joann Stock’s office! </vt:lpstr>
      <vt:lpstr>Learning about what permit(s) you need</vt:lpstr>
      <vt:lpstr>BLM  eGIS: https://blm-egis.maps.arcgis.com/home/index.html </vt:lpstr>
      <vt:lpstr>Topo View: https://ngmdb.usgs.gov/topoview/viewer/#4/40.01/-99.93</vt:lpstr>
      <vt:lpstr>PowerPoint Presentation</vt:lpstr>
      <vt:lpstr>CA Native American Ancestral Land &amp; protected lands interactive map:  </vt:lpstr>
      <vt:lpstr>Building Reciprocal Relationships</vt:lpstr>
      <vt:lpstr>Building Reciprocal Relationships</vt:lpstr>
      <vt:lpstr>Question &amp; Answer discussion</vt:lpstr>
      <vt:lpstr>Future topics &amp; suggestions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Ryan-Davis, Juliet R.</dc:creator>
  <cp:lastModifiedBy>Ryan-Davis, Juliet R.</cp:lastModifiedBy>
  <cp:revision>52</cp:revision>
  <dcterms:created xsi:type="dcterms:W3CDTF">2021-11-22T19:27:25Z</dcterms:created>
  <dcterms:modified xsi:type="dcterms:W3CDTF">2021-12-06T07:55:18Z</dcterms:modified>
</cp:coreProperties>
</file>